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06" r:id="rId3"/>
    <p:sldId id="353" r:id="rId4"/>
    <p:sldId id="281" r:id="rId5"/>
    <p:sldId id="354" r:id="rId6"/>
    <p:sldId id="340" r:id="rId7"/>
    <p:sldId id="410" r:id="rId8"/>
    <p:sldId id="411" r:id="rId9"/>
    <p:sldId id="355" r:id="rId10"/>
    <p:sldId id="403" r:id="rId11"/>
    <p:sldId id="405" r:id="rId12"/>
    <p:sldId id="404" r:id="rId13"/>
    <p:sldId id="356" r:id="rId14"/>
    <p:sldId id="337" r:id="rId15"/>
    <p:sldId id="409" r:id="rId16"/>
    <p:sldId id="333" r:id="rId17"/>
    <p:sldId id="314" r:id="rId18"/>
    <p:sldId id="334" r:id="rId19"/>
    <p:sldId id="315" r:id="rId20"/>
    <p:sldId id="335" r:id="rId21"/>
    <p:sldId id="381" r:id="rId22"/>
    <p:sldId id="401" r:id="rId23"/>
    <p:sldId id="361" r:id="rId24"/>
    <p:sldId id="367" r:id="rId25"/>
    <p:sldId id="400" r:id="rId26"/>
    <p:sldId id="372" r:id="rId27"/>
    <p:sldId id="387" r:id="rId28"/>
    <p:sldId id="392" r:id="rId29"/>
    <p:sldId id="393" r:id="rId30"/>
    <p:sldId id="357" r:id="rId31"/>
    <p:sldId id="363" r:id="rId32"/>
    <p:sldId id="399" r:id="rId33"/>
    <p:sldId id="362" r:id="rId34"/>
    <p:sldId id="351" r:id="rId35"/>
    <p:sldId id="394" r:id="rId36"/>
    <p:sldId id="395" r:id="rId37"/>
    <p:sldId id="396" r:id="rId38"/>
    <p:sldId id="397" r:id="rId39"/>
    <p:sldId id="398" r:id="rId40"/>
    <p:sldId id="388" r:id="rId41"/>
    <p:sldId id="389" r:id="rId42"/>
    <p:sldId id="390" r:id="rId43"/>
    <p:sldId id="391" r:id="rId44"/>
    <p:sldId id="402" r:id="rId45"/>
    <p:sldId id="408" r:id="rId46"/>
    <p:sldId id="378" r:id="rId47"/>
    <p:sldId id="382" r:id="rId48"/>
    <p:sldId id="407" r:id="rId49"/>
    <p:sldId id="32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E7"/>
    <a:srgbClr val="FF0000"/>
    <a:srgbClr val="00B050"/>
    <a:srgbClr val="C55A11"/>
    <a:srgbClr val="969696"/>
    <a:srgbClr val="00B0F0"/>
    <a:srgbClr val="F2F2F2"/>
    <a:srgbClr val="0000FF"/>
    <a:srgbClr val="90989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4" autoAdjust="0"/>
    <p:restoredTop sz="85771" autoAdjust="0"/>
  </p:normalViewPr>
  <p:slideViewPr>
    <p:cSldViewPr snapToGrid="0">
      <p:cViewPr varScale="1">
        <p:scale>
          <a:sx n="99" d="100"/>
          <a:sy n="99" d="100"/>
        </p:scale>
        <p:origin x="110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974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3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0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9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4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5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6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1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7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nfwlxo11@naver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github.com/Ultimate-Itub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trexgo.com/archives/319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  </a:t>
            </a:r>
            <a:r>
              <a:rPr kumimoji="1" lang="ko-KR" altLang="en-US" b="1" dirty="0"/>
              <a:t>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2020-1</a:t>
            </a:r>
          </a:p>
          <a:p>
            <a:r>
              <a:rPr kumimoji="1" lang="ko-KR" altLang="en-US" b="1" dirty="0"/>
              <a:t>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목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캡스톤디자인</a:t>
            </a:r>
            <a:r>
              <a:rPr kumimoji="1" lang="en-US" altLang="ko-KR" b="1" dirty="0"/>
              <a:t>1</a:t>
            </a:r>
          </a:p>
          <a:p>
            <a:r>
              <a:rPr kumimoji="1" lang="ko-KR" altLang="en-US" b="1" dirty="0"/>
              <a:t>담 당 교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정현숙</a:t>
            </a:r>
            <a:endParaRPr kumimoji="1" lang="en-US" altLang="ko-KR" b="1" dirty="0"/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명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얼티밋</a:t>
            </a:r>
            <a:endParaRPr kumimoji="1" lang="en-US" altLang="x-none" b="1" dirty="0"/>
          </a:p>
          <a:p>
            <a:r>
              <a:rPr kumimoji="1" lang="x-none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</a:t>
            </a:r>
            <a:r>
              <a:rPr kumimoji="1" lang="x-none" altLang="en-US" b="1" dirty="0"/>
              <a:t>장</a:t>
            </a:r>
            <a:r>
              <a:rPr kumimoji="1" lang="en-US" altLang="en-US" b="1" dirty="0"/>
              <a:t> </a:t>
            </a:r>
            <a:r>
              <a:rPr kumimoji="1" lang="en-US" altLang="x-none" b="1" dirty="0"/>
              <a:t>:</a:t>
            </a:r>
            <a:r>
              <a:rPr kumimoji="1" lang="ko-KR" altLang="en-US" b="1" dirty="0"/>
              <a:t> 임대인</a:t>
            </a:r>
            <a:r>
              <a:rPr kumimoji="1" lang="en-US" altLang="ko-KR" b="1" dirty="0"/>
              <a:t>(20154300)</a:t>
            </a:r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정해민</a:t>
            </a:r>
            <a:r>
              <a:rPr kumimoji="1" lang="en-US" altLang="ko-KR" b="1" dirty="0"/>
              <a:t>(20144748)</a:t>
            </a:r>
          </a:p>
          <a:p>
            <a:r>
              <a:rPr kumimoji="1" lang="ko-KR" altLang="en-US" b="1" dirty="0"/>
              <a:t>                 서정욱</a:t>
            </a:r>
            <a:r>
              <a:rPr kumimoji="1" lang="en-US" altLang="ko-KR" b="1" dirty="0"/>
              <a:t>(20154199)</a:t>
            </a:r>
          </a:p>
          <a:p>
            <a:r>
              <a:rPr kumimoji="1" lang="en-US" altLang="ko-KR" b="1" dirty="0"/>
              <a:t>                 </a:t>
            </a:r>
            <a:r>
              <a:rPr kumimoji="1" lang="ko-KR" altLang="en-US" b="1" dirty="0"/>
              <a:t>박지수</a:t>
            </a:r>
            <a:r>
              <a:rPr kumimoji="1" lang="en-US" altLang="ko-KR" b="1" dirty="0"/>
              <a:t>(20154280)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B2CC22-359A-43BB-8761-8DA07F2D4CDE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6A91-43D8-4301-B8E7-4888D0512AFD}"/>
              </a:ext>
            </a:extLst>
          </p:cNvPr>
          <p:cNvSpPr txBox="1"/>
          <p:nvPr/>
        </p:nvSpPr>
        <p:spPr>
          <a:xfrm>
            <a:off x="389020" y="24000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cxnSp>
        <p:nvCxnSpPr>
          <p:cNvPr id="16" name="직선 연결선 15"/>
          <p:cNvCxnSpPr>
            <a:stCxn id="39" idx="3"/>
            <a:endCxn id="50" idx="1"/>
          </p:cNvCxnSpPr>
          <p:nvPr/>
        </p:nvCxnSpPr>
        <p:spPr>
          <a:xfrm>
            <a:off x="3719571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38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소스코드 편집기</a:t>
            </a:r>
            <a:endParaRPr lang="en-US" altLang="ko-KR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1221536" y="2276395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JS, </a:t>
            </a:r>
            <a:r>
              <a:rPr lang="en-US" altLang="ko-KR" b="1" dirty="0" err="1">
                <a:solidFill>
                  <a:schemeClr val="tx1"/>
                </a:solidFill>
              </a:rPr>
              <a:t>Py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코드 등 여러 코드를 한 편집기에서 사용하기 위해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20780" y="3248735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사용 및 저장 </a:t>
            </a:r>
            <a:endParaRPr lang="en-US" altLang="ko-KR" sz="1600" b="1" dirty="0"/>
          </a:p>
        </p:txBody>
      </p:sp>
      <p:sp>
        <p:nvSpPr>
          <p:cNvPr id="44" name="직사각형 43"/>
          <p:cNvSpPr/>
          <p:nvPr/>
        </p:nvSpPr>
        <p:spPr>
          <a:xfrm>
            <a:off x="8420779" y="2272780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사용자의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저장하고 사용 값을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저장하기 위해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33062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웹 서버 플랫폼</a:t>
            </a:r>
            <a:endParaRPr lang="en-US" altLang="ko-KR" sz="1600" b="1" dirty="0"/>
          </a:p>
        </p:txBody>
      </p:sp>
      <p:sp>
        <p:nvSpPr>
          <p:cNvPr id="50" name="직사각형 49"/>
          <p:cNvSpPr/>
          <p:nvPr/>
        </p:nvSpPr>
        <p:spPr>
          <a:xfrm>
            <a:off x="4833060" y="2276395"/>
            <a:ext cx="2520000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비동기방식으로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우리의 의도에 맞는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서버 작동을 제공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2298817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5918064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9498060" y="135360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27298" y="3902080"/>
            <a:ext cx="2498035" cy="2128895"/>
            <a:chOff x="3462298" y="3724754"/>
            <a:chExt cx="2498035" cy="2128895"/>
          </a:xfrm>
        </p:grpSpPr>
        <p:sp>
          <p:nvSpPr>
            <p:cNvPr id="45" name="TextBox 44"/>
            <p:cNvSpPr txBox="1"/>
            <p:nvPr/>
          </p:nvSpPr>
          <p:spPr>
            <a:xfrm>
              <a:off x="3462299" y="5515095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웹서버</a:t>
              </a:r>
              <a:r>
                <a:rPr lang="ko-KR" altLang="en-US" sz="1600" b="1" dirty="0"/>
                <a:t> 배포 지원 플랫폼</a:t>
              </a:r>
              <a:endParaRPr lang="en-US" altLang="ko-KR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2298" y="4539140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웹 서버를 무료로 간단히 배포하기위해 사용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4539579" y="3724754"/>
              <a:ext cx="343472" cy="34347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62298" y="414111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Heroku</a:t>
              </a:r>
              <a:endParaRPr lang="ko-KR" altLang="en-US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420779" y="1862922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26921" y="3856054"/>
            <a:ext cx="2498035" cy="2174921"/>
            <a:chOff x="6433456" y="3671926"/>
            <a:chExt cx="2498035" cy="2174921"/>
          </a:xfrm>
        </p:grpSpPr>
        <p:sp>
          <p:nvSpPr>
            <p:cNvPr id="47" name="TextBox 46"/>
            <p:cNvSpPr txBox="1"/>
            <p:nvPr/>
          </p:nvSpPr>
          <p:spPr>
            <a:xfrm>
              <a:off x="6433457" y="5508293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라즈베리파이</a:t>
              </a:r>
              <a:r>
                <a:rPr lang="ko-KR" altLang="en-US" sz="1600" b="1" dirty="0"/>
                <a:t> 제어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33456" y="4532338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라즈베리파이</a:t>
              </a:r>
              <a:r>
                <a:rPr lang="ko-KR" altLang="en-US" b="1" dirty="0">
                  <a:solidFill>
                    <a:schemeClr val="tx1"/>
                  </a:solidFill>
                </a:rPr>
                <a:t> 센서와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코딩을 위해 사용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7510737" y="3671926"/>
              <a:ext cx="386250" cy="34329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3457" y="412163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48541" y="1880847"/>
            <a:ext cx="30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Node.js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43502" y="1880847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VSCode</a:t>
            </a:r>
            <a:endParaRPr lang="ko-KR" altLang="en-US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331096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918813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5167012"/>
            <a:ext cx="302729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13432" y="5167012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정보나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사용자가 사용한 정보에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대해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Crud(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create,read,update,delete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기능을 사용하기위해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0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98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4195"/>
            <a:ext cx="11468100" cy="516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900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회원가입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157" y="28392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프로필선택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394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</a:rPr>
              <a:t>모드선택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612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나만의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3287" y="31555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추천 모드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106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온라인 모드</a:t>
            </a:r>
          </a:p>
        </p:txBody>
      </p:sp>
    </p:spTree>
    <p:extLst>
      <p:ext uri="{BB962C8B-B14F-4D97-AF65-F5344CB8AC3E}">
        <p14:creationId xmlns:p14="http://schemas.microsoft.com/office/powerpoint/2010/main" val="32312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8127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61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수집 방법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전처리 및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학습 및 모델 선정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0" y="523116"/>
            <a:ext cx="593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 방법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47633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항목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119028"/>
            <a:ext cx="10793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en-US" altLang="ko-KR" sz="2200" dirty="0"/>
              <a:t>I-Tub</a:t>
            </a:r>
            <a:r>
              <a:rPr lang="ko-KR" altLang="en-US" sz="2200" dirty="0"/>
              <a:t>에 사용할 적당한 데이터가 없어 직접 중요하다고 판단한 항목들을 선정하여 구글 폼을 활용해 설문조사를 통한 데이터를 수집 실시 </a:t>
            </a:r>
            <a:r>
              <a:rPr lang="en-US" altLang="ko-KR" sz="2200" dirty="0"/>
              <a:t>(3290</a:t>
            </a:r>
            <a:r>
              <a:rPr lang="ko-KR" altLang="en-US" sz="2200" dirty="0"/>
              <a:t>명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19" y="523116"/>
            <a:ext cx="117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수집결과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1241987"/>
            <a:ext cx="3834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smtClean="0"/>
              <a:t>구글 폼으로 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진행한 설문조사 및 결과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2934701"/>
            <a:ext cx="4016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err="1" smtClean="0"/>
              <a:t>전체응답</a:t>
            </a:r>
            <a:r>
              <a:rPr lang="ko-KR" altLang="en-US" sz="2200" dirty="0" smtClean="0"/>
              <a:t> 수 </a:t>
            </a:r>
            <a:r>
              <a:rPr lang="en-US" altLang="ko-KR" sz="2200" dirty="0" smtClean="0"/>
              <a:t>: 991</a:t>
            </a:r>
            <a:r>
              <a:rPr lang="ko-KR" altLang="en-US" sz="2200" dirty="0" smtClean="0"/>
              <a:t>개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정확한 분석을 위해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임의의 데이터를 추가했</a:t>
            </a:r>
            <a:r>
              <a:rPr lang="ko-KR" altLang="en-US" sz="2200" dirty="0"/>
              <a:t>고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그 결과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전체응답수는 </a:t>
            </a:r>
            <a:r>
              <a:rPr lang="en-US" altLang="ko-KR" sz="2200" b="1" dirty="0" smtClean="0"/>
              <a:t>3290</a:t>
            </a:r>
            <a:r>
              <a:rPr lang="ko-KR" altLang="en-US" sz="2200" b="1" dirty="0"/>
              <a:t>개</a:t>
            </a:r>
            <a:endParaRPr lang="en-US" altLang="ko-KR" sz="22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2550" t="7470" r="24528" b="577"/>
          <a:stretch/>
        </p:blipFill>
        <p:spPr>
          <a:xfrm>
            <a:off x="465219" y="1241987"/>
            <a:ext cx="2582334" cy="5393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5" y="1231002"/>
            <a:ext cx="4516287" cy="53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FC95020-5A6E-4171-999C-3B5611B5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/>
          <a:stretch/>
        </p:blipFill>
        <p:spPr>
          <a:xfrm>
            <a:off x="1145894" y="2068182"/>
            <a:ext cx="10315324" cy="4439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261388" y="1381285"/>
            <a:ext cx="1108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 의도한 형식으로 답하지 않은 답변에 대한 데이터전처리가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563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I-Tub </a:t>
            </a:r>
            <a:r>
              <a:rPr lang="ko-KR" altLang="en-US" sz="4000" b="1" dirty="0"/>
              <a:t>데이터 수집결과</a:t>
            </a:r>
            <a:endParaRPr lang="en-US" altLang="ko-KR" sz="40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794A462-073B-4C97-8AE6-25842498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070"/>
              </p:ext>
            </p:extLst>
          </p:nvPr>
        </p:nvGraphicFramePr>
        <p:xfrm>
          <a:off x="1145894" y="1956121"/>
          <a:ext cx="103062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226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337311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91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55A11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5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F0"/>
                          </a:solidFill>
                        </a:rPr>
                        <a:t>목욕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</a:rPr>
                        <a:t>입욕제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2276712" y="2316489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3225469" y="2320233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4979767" y="2310003"/>
            <a:ext cx="1924286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6960005" y="2316489"/>
            <a:ext cx="1850669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2076201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3173123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4814541" y="193819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6922956" y="191894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457154" y="1670546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t="37719" r="69360" b="59906"/>
          <a:stretch/>
        </p:blipFill>
        <p:spPr>
          <a:xfrm>
            <a:off x="3404574" y="1532757"/>
            <a:ext cx="3598110" cy="3886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7163" y="2014018"/>
            <a:ext cx="1389600" cy="4150800"/>
          </a:xfrm>
          <a:prstGeom prst="rect">
            <a:avLst/>
          </a:prstGeom>
        </p:spPr>
      </p:pic>
      <p:cxnSp>
        <p:nvCxnSpPr>
          <p:cNvPr id="9" name="구부러진 연결선 8"/>
          <p:cNvCxnSpPr>
            <a:endCxn id="14" idx="1"/>
          </p:cNvCxnSpPr>
          <p:nvPr/>
        </p:nvCxnSpPr>
        <p:spPr>
          <a:xfrm rot="5400000" flipH="1" flipV="1">
            <a:off x="1876299" y="2162220"/>
            <a:ext cx="1963418" cy="109313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CB23BD1-934A-4AE7-8019-4252498EC117}"/>
              </a:ext>
            </a:extLst>
          </p:cNvPr>
          <p:cNvSpPr/>
          <p:nvPr/>
        </p:nvSpPr>
        <p:spPr>
          <a:xfrm>
            <a:off x="6297684" y="748539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2B0A97-E9FA-4710-BE7E-0E343C1FA597}"/>
              </a:ext>
            </a:extLst>
          </p:cNvPr>
          <p:cNvSpPr/>
          <p:nvPr/>
        </p:nvSpPr>
        <p:spPr>
          <a:xfrm>
            <a:off x="7395530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EC933-537E-430B-8C35-338F62CFA541}"/>
              </a:ext>
            </a:extLst>
          </p:cNvPr>
          <p:cNvSpPr/>
          <p:nvPr/>
        </p:nvSpPr>
        <p:spPr>
          <a:xfrm>
            <a:off x="9032485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A9168F-8003-4D39-A8F8-7862DC9A3B7F}"/>
              </a:ext>
            </a:extLst>
          </p:cNvPr>
          <p:cNvSpPr/>
          <p:nvPr/>
        </p:nvSpPr>
        <p:spPr>
          <a:xfrm>
            <a:off x="10444927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627032-C3EA-4097-B11E-3411755C9D82}"/>
              </a:ext>
            </a:extLst>
          </p:cNvPr>
          <p:cNvSpPr txBox="1"/>
          <p:nvPr/>
        </p:nvSpPr>
        <p:spPr>
          <a:xfrm>
            <a:off x="6641156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7B01-9AB1-4FBA-8955-7A6A132134C0}"/>
              </a:ext>
            </a:extLst>
          </p:cNvPr>
          <p:cNvSpPr txBox="1"/>
          <p:nvPr/>
        </p:nvSpPr>
        <p:spPr>
          <a:xfrm>
            <a:off x="7800461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BD4105-936B-4124-AFA1-D5C781248EDB}"/>
              </a:ext>
            </a:extLst>
          </p:cNvPr>
          <p:cNvSpPr txBox="1"/>
          <p:nvPr/>
        </p:nvSpPr>
        <p:spPr>
          <a:xfrm>
            <a:off x="9271349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192ED-46F3-4D97-BCC9-460BDDB36059}"/>
              </a:ext>
            </a:extLst>
          </p:cNvPr>
          <p:cNvSpPr txBox="1"/>
          <p:nvPr/>
        </p:nvSpPr>
        <p:spPr>
          <a:xfrm>
            <a:off x="10788399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8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E6634-544C-4052-96E6-41335824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513"/>
              </p:ext>
            </p:extLst>
          </p:nvPr>
        </p:nvGraphicFramePr>
        <p:xfrm>
          <a:off x="947163" y="1622849"/>
          <a:ext cx="1389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0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401710" y="2090918"/>
            <a:ext cx="87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너무 많은 답변이 나와 범주의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항목 중 비슷한 항목으로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0" y="523116"/>
            <a:ext cx="52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34714" y="1513333"/>
            <a:ext cx="343472" cy="339893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058078" y="2105787"/>
            <a:ext cx="1903689" cy="1093132"/>
          </a:xfrm>
          <a:prstGeom prst="curvedConnector2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96" t="37775" r="57347" b="60130"/>
          <a:stretch/>
        </p:blipFill>
        <p:spPr>
          <a:xfrm>
            <a:off x="3577629" y="1513333"/>
            <a:ext cx="3286158" cy="3038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6297683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7395529" y="748539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9032484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10444926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6641155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7800460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55A11"/>
                </a:solidFill>
              </a:rPr>
              <a:t>샤워 온도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271348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10788398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6B41F-F929-46DE-8B38-35086B48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19918"/>
              </p:ext>
            </p:extLst>
          </p:nvPr>
        </p:nvGraphicFramePr>
        <p:xfrm>
          <a:off x="818648" y="1505984"/>
          <a:ext cx="16670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04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5411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74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 개수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빈도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따뜻함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시원함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미지근함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29" y="2047916"/>
            <a:ext cx="1573254" cy="41868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293484" y="1653496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cxnSpLocks/>
          </p:cNvCxnSpPr>
          <p:nvPr/>
        </p:nvCxnSpPr>
        <p:spPr>
          <a:xfrm flipV="1">
            <a:off x="2252133" y="1617758"/>
            <a:ext cx="922098" cy="820642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38" t="28632" r="29960" b="67957"/>
          <a:stretch/>
        </p:blipFill>
        <p:spPr>
          <a:xfrm>
            <a:off x="3278419" y="1357232"/>
            <a:ext cx="3786549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6297688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8E2E864-D732-4277-99EA-89096277E259}"/>
              </a:ext>
            </a:extLst>
          </p:cNvPr>
          <p:cNvSpPr/>
          <p:nvPr/>
        </p:nvSpPr>
        <p:spPr>
          <a:xfrm>
            <a:off x="7395534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51A96B-DEF5-4FDB-881E-8CD792BD41B7}"/>
              </a:ext>
            </a:extLst>
          </p:cNvPr>
          <p:cNvSpPr/>
          <p:nvPr/>
        </p:nvSpPr>
        <p:spPr>
          <a:xfrm>
            <a:off x="9032489" y="74666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178C8B-1591-4BA3-8434-8893BD4090DF}"/>
              </a:ext>
            </a:extLst>
          </p:cNvPr>
          <p:cNvSpPr/>
          <p:nvPr/>
        </p:nvSpPr>
        <p:spPr>
          <a:xfrm>
            <a:off x="10444931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4E719-B0D9-4FD8-814E-74E392BFB62A}"/>
              </a:ext>
            </a:extLst>
          </p:cNvPr>
          <p:cNvSpPr txBox="1"/>
          <p:nvPr/>
        </p:nvSpPr>
        <p:spPr>
          <a:xfrm>
            <a:off x="6641160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8DB7D-DB47-4F20-B51E-12E0659133AC}"/>
              </a:ext>
            </a:extLst>
          </p:cNvPr>
          <p:cNvSpPr txBox="1"/>
          <p:nvPr/>
        </p:nvSpPr>
        <p:spPr>
          <a:xfrm>
            <a:off x="7800465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34F3A-3B2E-4850-9117-F564F2CBCC9D}"/>
              </a:ext>
            </a:extLst>
          </p:cNvPr>
          <p:cNvSpPr txBox="1"/>
          <p:nvPr/>
        </p:nvSpPr>
        <p:spPr>
          <a:xfrm>
            <a:off x="9271353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목욕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B050"/>
                </a:solidFill>
              </a:rPr>
              <a:t>시작시간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F3EBF-782D-442C-B364-3FF091282A3C}"/>
              </a:ext>
            </a:extLst>
          </p:cNvPr>
          <p:cNvSpPr txBox="1"/>
          <p:nvPr/>
        </p:nvSpPr>
        <p:spPr>
          <a:xfrm>
            <a:off x="10788403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770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4A1C71-7AA9-4CB1-B5BF-92665D78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08534"/>
              </p:ext>
            </p:extLst>
          </p:nvPr>
        </p:nvGraphicFramePr>
        <p:xfrm>
          <a:off x="749453" y="1672745"/>
          <a:ext cx="15657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3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174231" y="2192137"/>
            <a:ext cx="90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모두 </a:t>
            </a:r>
            <a:r>
              <a:rPr lang="en-US" altLang="ko-KR" sz="2400" b="1" dirty="0"/>
              <a:t>24</a:t>
            </a:r>
            <a:r>
              <a:rPr lang="ko-KR" altLang="en-US" sz="2400" b="1" dirty="0"/>
              <a:t>시 형식의 정수로 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08623" y="810890"/>
            <a:ext cx="1568918" cy="3930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53771" y="788409"/>
            <a:ext cx="344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3715352" y="1122017"/>
            <a:ext cx="4069008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200" dirty="0"/>
              <a:t>1. </a:t>
            </a:r>
            <a:r>
              <a:rPr lang="ko-KR" altLang="en-US" sz="2000" b="1" spc="200" dirty="0"/>
              <a:t>팀원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2. </a:t>
            </a:r>
            <a:r>
              <a:rPr lang="ko-KR" altLang="en-US" sz="2000" b="1" spc="200" dirty="0"/>
              <a:t>주제 선정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3. I-Tub </a:t>
            </a:r>
            <a:r>
              <a:rPr lang="ko-KR" altLang="en-US" sz="2000" b="1" spc="200" dirty="0"/>
              <a:t>프로젝트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4. I-Tub </a:t>
            </a:r>
            <a:r>
              <a:rPr lang="ko-KR" altLang="en-US" sz="2000" b="1" spc="200" dirty="0"/>
              <a:t>사용 데이터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5. I-Tub </a:t>
            </a:r>
            <a:r>
              <a:rPr lang="ko-KR" altLang="en-US" sz="2000" b="1" spc="200" dirty="0"/>
              <a:t>서비스</a:t>
            </a:r>
            <a:r>
              <a:rPr lang="en-US" altLang="ko-KR" sz="2000" b="1" spc="200" dirty="0"/>
              <a:t> </a:t>
            </a:r>
            <a:r>
              <a:rPr lang="ko-KR" altLang="en-US" sz="2000" b="1" spc="200" dirty="0"/>
              <a:t>구현 및 </a:t>
            </a:r>
            <a:endParaRPr lang="en-US" altLang="ko-KR" sz="2000" b="1" spc="200" dirty="0"/>
          </a:p>
          <a:p>
            <a:pPr algn="r"/>
            <a:r>
              <a:rPr lang="ko-KR" altLang="en-US" sz="2000" b="1" spc="200" dirty="0"/>
              <a:t>시제품 제작</a:t>
            </a: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/>
              <a:t>6. </a:t>
            </a:r>
            <a:r>
              <a:rPr lang="en-US" altLang="ko-KR" sz="2000" b="1" spc="200" dirty="0" smtClean="0"/>
              <a:t>I-Tub </a:t>
            </a:r>
            <a:r>
              <a:rPr lang="ko-KR" altLang="en-US" sz="2000" b="1" spc="200" dirty="0" smtClean="0"/>
              <a:t>향후 보완점</a:t>
            </a:r>
            <a:endParaRPr lang="en-US" altLang="ko-KR" sz="2000" b="1" spc="200" dirty="0" smtClean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 smtClean="0"/>
              <a:t>7. </a:t>
            </a:r>
            <a:r>
              <a:rPr lang="ko-KR" altLang="en-US" sz="2000" b="1" spc="200" dirty="0" smtClean="0"/>
              <a:t>참고문헌</a:t>
            </a:r>
            <a:endParaRPr lang="en-US" altLang="ko-KR" sz="2000" b="1" spc="2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2000" b="1" spc="200" dirty="0"/>
          </a:p>
          <a:p>
            <a:pPr algn="r"/>
            <a:endParaRPr lang="en-US" altLang="ko-KR" sz="2000" b="1" spc="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902146" y="118213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19933" y="2302920"/>
            <a:ext cx="269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3-1) I-Tub </a:t>
            </a:r>
            <a:r>
              <a:rPr lang="ko-KR" altLang="en-US" sz="1400" b="1" spc="200" dirty="0"/>
              <a:t>개발환경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3-2) I-Tub </a:t>
            </a:r>
            <a:r>
              <a:rPr lang="ko-KR" altLang="en-US" sz="1400" b="1" spc="200" dirty="0"/>
              <a:t>시스템 흐름도</a:t>
            </a:r>
            <a:endParaRPr lang="en-US" altLang="ko-KR" sz="1400" b="1" spc="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902146" y="3324597"/>
            <a:ext cx="0" cy="89127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02146" y="2410197"/>
            <a:ext cx="0" cy="602512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902146" y="4522256"/>
            <a:ext cx="0" cy="60596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10308" y="4428052"/>
            <a:ext cx="3784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5-1) I-Tub </a:t>
            </a:r>
            <a:r>
              <a:rPr lang="ko-KR" altLang="en-US" sz="1400" b="1" spc="200" dirty="0"/>
              <a:t>웹 사이트 구성도 및 기능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5-2) I-Tub </a:t>
            </a:r>
            <a:r>
              <a:rPr lang="ko-KR" altLang="en-US" sz="1400" b="1" spc="200" dirty="0"/>
              <a:t>시제품 제작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19933" y="3208716"/>
            <a:ext cx="38722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4-1) I-Tub </a:t>
            </a:r>
            <a:r>
              <a:rPr lang="ko-KR" altLang="en-US" sz="1400" b="1" spc="200" dirty="0"/>
              <a:t>데이터 수집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4-2) I-Tub </a:t>
            </a:r>
            <a:r>
              <a:rPr lang="ko-KR" altLang="en-US" sz="1400" b="1" spc="200" dirty="0"/>
              <a:t>데이터 전처리 및 시각화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4-3) I-Tub </a:t>
            </a:r>
            <a:r>
              <a:rPr lang="ko-KR" altLang="en-US" sz="1400" b="1" spc="200" dirty="0"/>
              <a:t>데이터 학습 및 모델 선정</a:t>
            </a:r>
            <a:endParaRPr lang="ko-KR" altLang="en-US" sz="14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7902146" y="181992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02146" y="550227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02146" y="620712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51631"/>
            <a:ext cx="1213292" cy="41868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347354" y="1686429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1685123" y="2021044"/>
            <a:ext cx="1903689" cy="1093132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63" t="26144" r="18934" b="70910"/>
          <a:stretch/>
        </p:blipFill>
        <p:spPr>
          <a:xfrm>
            <a:off x="3219155" y="1381765"/>
            <a:ext cx="3473051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01113BA-6603-49FA-9D8F-A9C8DBC76DC4}"/>
              </a:ext>
            </a:extLst>
          </p:cNvPr>
          <p:cNvSpPr/>
          <p:nvPr/>
        </p:nvSpPr>
        <p:spPr>
          <a:xfrm>
            <a:off x="6288059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3D4B42-9B5B-4F97-A155-91A56F2F1595}"/>
              </a:ext>
            </a:extLst>
          </p:cNvPr>
          <p:cNvSpPr/>
          <p:nvPr/>
        </p:nvSpPr>
        <p:spPr>
          <a:xfrm>
            <a:off x="7385905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8725373-944C-49F9-9DBA-1D56105E146F}"/>
              </a:ext>
            </a:extLst>
          </p:cNvPr>
          <p:cNvSpPr/>
          <p:nvPr/>
        </p:nvSpPr>
        <p:spPr>
          <a:xfrm>
            <a:off x="9022860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12E4AC-F598-4D89-80E9-8493ABEC6E87}"/>
              </a:ext>
            </a:extLst>
          </p:cNvPr>
          <p:cNvSpPr/>
          <p:nvPr/>
        </p:nvSpPr>
        <p:spPr>
          <a:xfrm>
            <a:off x="10435302" y="74666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4701E-4D29-4AF0-8B0E-D384D2F34FBA}"/>
              </a:ext>
            </a:extLst>
          </p:cNvPr>
          <p:cNvSpPr txBox="1"/>
          <p:nvPr/>
        </p:nvSpPr>
        <p:spPr>
          <a:xfrm>
            <a:off x="6631531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C63EC-CF5C-4E9D-8DA3-D561BB65EAAA}"/>
              </a:ext>
            </a:extLst>
          </p:cNvPr>
          <p:cNvSpPr txBox="1"/>
          <p:nvPr/>
        </p:nvSpPr>
        <p:spPr>
          <a:xfrm>
            <a:off x="7790836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8227A-A9B2-4177-A4C6-0E0A78F73372}"/>
              </a:ext>
            </a:extLst>
          </p:cNvPr>
          <p:cNvSpPr txBox="1"/>
          <p:nvPr/>
        </p:nvSpPr>
        <p:spPr>
          <a:xfrm>
            <a:off x="9261724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11D389-F33D-45C7-A51C-9FBA291C0B5E}"/>
              </a:ext>
            </a:extLst>
          </p:cNvPr>
          <p:cNvSpPr txBox="1"/>
          <p:nvPr/>
        </p:nvSpPr>
        <p:spPr>
          <a:xfrm>
            <a:off x="10778774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목욕시간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52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D7EC79B-1B1E-4105-BF9D-0E15419A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6455"/>
              </p:ext>
            </p:extLst>
          </p:nvPr>
        </p:nvGraphicFramePr>
        <p:xfrm>
          <a:off x="921237" y="1672745"/>
          <a:ext cx="12132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9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7" y="1402048"/>
            <a:ext cx="7161829" cy="520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898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 완료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05597"/>
              </p:ext>
            </p:extLst>
          </p:nvPr>
        </p:nvGraphicFramePr>
        <p:xfrm>
          <a:off x="7873009" y="1930024"/>
          <a:ext cx="4034282" cy="321259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168924380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22219304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2303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s_gender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성별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9021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s_age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536160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s_temp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선호하는 목욕 온도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12932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s_start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</a:t>
                      </a: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23026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s_during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시간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01004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s_perfume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입욕제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사용여부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8471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s_job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직업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205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5837"/>
              </p:ext>
            </p:extLst>
          </p:nvPr>
        </p:nvGraphicFramePr>
        <p:xfrm>
          <a:off x="7873009" y="5504405"/>
          <a:ext cx="4034282" cy="120472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5157783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3840094303"/>
                    </a:ext>
                  </a:extLst>
                </a:gridCol>
              </a:tblGrid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951405"/>
                  </a:ext>
                </a:extLst>
              </a:tr>
              <a:tr h="378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s_date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설문한 날짜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12882"/>
                  </a:ext>
                </a:extLst>
              </a:tr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설문한 날짜의 날씨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59530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1559184"/>
            <a:ext cx="3986323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기존의 설문조사 컬럼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5116062"/>
            <a:ext cx="4604464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추가된 컬럼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기존의 컬럼을 합쳐 생성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14FAE8-14A4-41CE-8471-4775F80F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96614"/>
              </p:ext>
            </p:extLst>
          </p:nvPr>
        </p:nvGraphicFramePr>
        <p:xfrm>
          <a:off x="520377" y="1231440"/>
          <a:ext cx="11386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73">
                  <a:extLst>
                    <a:ext uri="{9D8B030D-6E8A-4147-A177-3AD203B41FA5}">
                      <a16:colId xmlns:a16="http://schemas.microsoft.com/office/drawing/2014/main" val="1665916211"/>
                    </a:ext>
                  </a:extLst>
                </a:gridCol>
                <a:gridCol w="1475177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42351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091143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080766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415638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620182">
                  <a:extLst>
                    <a:ext uri="{9D8B030D-6E8A-4147-A177-3AD203B41FA5}">
                      <a16:colId xmlns:a16="http://schemas.microsoft.com/office/drawing/2014/main" val="19993588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587857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s_date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s_gender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s_age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s_temp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s_start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s_during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s_perfume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s_job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s_weather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95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모든 요소들간의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030395" y="1371599"/>
            <a:ext cx="4907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직업을 기준으로 데이터끼리의 분포도를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파악해보았더니 샤워 하는 시간과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온도는 무작위로 분포하여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불필요한 요소로 판단했고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따른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 시작 시간과 같은 경우는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군집화되며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예측에 필요한 요소로 판단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02732" y="15907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8" y="1364973"/>
            <a:ext cx="5999082" cy="525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65300" y="5474438"/>
            <a:ext cx="160154" cy="1380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949242" y="5297848"/>
            <a:ext cx="4907605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/>
              <a:t>직교 </a:t>
            </a:r>
            <a:r>
              <a:rPr lang="ko-KR" altLang="en-US" sz="1200" dirty="0" err="1"/>
              <a:t>좌표계를</a:t>
            </a:r>
            <a:r>
              <a:rPr lang="ko-KR" altLang="en-US" sz="1200" dirty="0"/>
              <a:t> 이용해 두 개 변수 간의 관계를 나타내는 방법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07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75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6EB30C-77D5-434A-BC38-53270A68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3" y="1724239"/>
            <a:ext cx="461962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CBC-DC6A-44BB-9E0E-A5A0C42A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4" y="3610734"/>
            <a:ext cx="46101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A692989-726B-45B9-BB7D-754166AC229B}"/>
              </a:ext>
            </a:extLst>
          </p:cNvPr>
          <p:cNvSpPr/>
          <p:nvPr/>
        </p:nvSpPr>
        <p:spPr>
          <a:xfrm>
            <a:off x="1085502" y="2334639"/>
            <a:ext cx="636292" cy="408562"/>
          </a:xfrm>
          <a:prstGeom prst="ellipse">
            <a:avLst/>
          </a:prstGeom>
          <a:noFill/>
          <a:ln w="38100">
            <a:solidFill>
              <a:srgbClr val="0C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D0758B-B878-40A4-8F94-E81C86139F30}"/>
              </a:ext>
            </a:extLst>
          </p:cNvPr>
          <p:cNvSpPr/>
          <p:nvPr/>
        </p:nvSpPr>
        <p:spPr>
          <a:xfrm>
            <a:off x="1627009" y="3352402"/>
            <a:ext cx="636292" cy="408562"/>
          </a:xfrm>
          <a:prstGeom prst="ellipse">
            <a:avLst/>
          </a:prstGeom>
          <a:noFill/>
          <a:ln w="38100">
            <a:solidFill>
              <a:srgbClr val="32A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6578EE-5263-4BEC-8EED-C89BDFACFC10}"/>
              </a:ext>
            </a:extLst>
          </p:cNvPr>
          <p:cNvSpPr/>
          <p:nvPr/>
        </p:nvSpPr>
        <p:spPr>
          <a:xfrm>
            <a:off x="3341464" y="2334639"/>
            <a:ext cx="636292" cy="408562"/>
          </a:xfrm>
          <a:prstGeom prst="ellipse">
            <a:avLst/>
          </a:prstGeom>
          <a:noFill/>
          <a:ln w="38100">
            <a:solidFill>
              <a:srgbClr val="897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31C761-0085-4F53-89C1-0B36EB818AAB}"/>
              </a:ext>
            </a:extLst>
          </p:cNvPr>
          <p:cNvSpPr/>
          <p:nvPr/>
        </p:nvSpPr>
        <p:spPr>
          <a:xfrm>
            <a:off x="1982618" y="2347409"/>
            <a:ext cx="636292" cy="408562"/>
          </a:xfrm>
          <a:prstGeom prst="ellipse">
            <a:avLst/>
          </a:prstGeom>
          <a:noFill/>
          <a:ln w="38100">
            <a:solidFill>
              <a:srgbClr val="E38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D8C316-E5EA-43BF-8632-DC19C580B3B8}"/>
              </a:ext>
            </a:extLst>
          </p:cNvPr>
          <p:cNvSpPr/>
          <p:nvPr/>
        </p:nvSpPr>
        <p:spPr>
          <a:xfrm>
            <a:off x="3638547" y="5115865"/>
            <a:ext cx="636292" cy="79855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4EDD39-F135-402D-A6F7-81C9B4247CCB}"/>
              </a:ext>
            </a:extLst>
          </p:cNvPr>
          <p:cNvSpPr/>
          <p:nvPr/>
        </p:nvSpPr>
        <p:spPr>
          <a:xfrm>
            <a:off x="5806268" y="3878095"/>
            <a:ext cx="780614" cy="589344"/>
          </a:xfrm>
          <a:prstGeom prst="ellipse">
            <a:avLst/>
          </a:prstGeom>
          <a:noFill/>
          <a:ln w="38100">
            <a:solidFill>
              <a:srgbClr val="956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D96A27-9462-42BB-B908-7C933549D920}"/>
              </a:ext>
            </a:extLst>
          </p:cNvPr>
          <p:cNvSpPr/>
          <p:nvPr/>
        </p:nvSpPr>
        <p:spPr>
          <a:xfrm>
            <a:off x="4167186" y="4587371"/>
            <a:ext cx="1057823" cy="408562"/>
          </a:xfrm>
          <a:prstGeom prst="ellipse">
            <a:avLst/>
          </a:prstGeom>
          <a:noFill/>
          <a:ln w="38100">
            <a:solidFill>
              <a:srgbClr val="F17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372EE8-4D8B-4F7C-BF46-07D001459700}"/>
              </a:ext>
            </a:extLst>
          </p:cNvPr>
          <p:cNvSpPr/>
          <p:nvPr/>
        </p:nvSpPr>
        <p:spPr>
          <a:xfrm>
            <a:off x="4578990" y="4972809"/>
            <a:ext cx="1326956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55E71A-B962-4F24-AB04-4B112506B787}"/>
              </a:ext>
            </a:extLst>
          </p:cNvPr>
          <p:cNvSpPr/>
          <p:nvPr/>
        </p:nvSpPr>
        <p:spPr>
          <a:xfrm>
            <a:off x="4152219" y="5209416"/>
            <a:ext cx="1500808" cy="620097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867253-7ED2-4A4A-8728-797DB99E70F6}"/>
              </a:ext>
            </a:extLst>
          </p:cNvPr>
          <p:cNvSpPr/>
          <p:nvPr/>
        </p:nvSpPr>
        <p:spPr>
          <a:xfrm>
            <a:off x="1481094" y="3028188"/>
            <a:ext cx="1860370" cy="462613"/>
          </a:xfrm>
          <a:prstGeom prst="ellipse">
            <a:avLst/>
          </a:prstGeom>
          <a:noFill/>
          <a:ln w="38100">
            <a:solidFill>
              <a:srgbClr val="B0B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 샤워를 시작하는 시간이나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하는 시간이 군집화 되는 것을 확인 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3F1F42-9701-44DD-BA21-F933090374E8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B7D0E4D-F0E5-4E7E-B21C-4DC511540506}"/>
              </a:ext>
            </a:extLst>
          </p:cNvPr>
          <p:cNvSpPr/>
          <p:nvPr/>
        </p:nvSpPr>
        <p:spPr>
          <a:xfrm rot="5400000">
            <a:off x="9641614" y="3280716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DDCEA-D826-4198-9523-3082933D8B78}"/>
              </a:ext>
            </a:extLst>
          </p:cNvPr>
          <p:cNvSpPr txBox="1"/>
          <p:nvPr/>
        </p:nvSpPr>
        <p:spPr>
          <a:xfrm>
            <a:off x="8067060" y="4253257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40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981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3B26D-25E0-4ECB-8FE6-3800730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" y="1639111"/>
            <a:ext cx="46005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173A468-AD04-49D5-B573-8EEB4201892C}"/>
              </a:ext>
            </a:extLst>
          </p:cNvPr>
          <p:cNvSpPr/>
          <p:nvPr/>
        </p:nvSpPr>
        <p:spPr>
          <a:xfrm>
            <a:off x="847021" y="3010711"/>
            <a:ext cx="3131591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81BCC-7C6B-4C6D-8F32-6FB1962C92D2}"/>
              </a:ext>
            </a:extLst>
          </p:cNvPr>
          <p:cNvSpPr/>
          <p:nvPr/>
        </p:nvSpPr>
        <p:spPr>
          <a:xfrm>
            <a:off x="746092" y="3278439"/>
            <a:ext cx="3333448" cy="316848"/>
          </a:xfrm>
          <a:prstGeom prst="ellipse">
            <a:avLst/>
          </a:prstGeom>
          <a:noFill/>
          <a:ln w="38100">
            <a:solidFill>
              <a:srgbClr val="2AB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0B8792-A74D-4A9E-99DF-FA0BF08EE874}"/>
              </a:ext>
            </a:extLst>
          </p:cNvPr>
          <p:cNvSpPr/>
          <p:nvPr/>
        </p:nvSpPr>
        <p:spPr>
          <a:xfrm>
            <a:off x="2234106" y="1956707"/>
            <a:ext cx="1845434" cy="534708"/>
          </a:xfrm>
          <a:prstGeom prst="ellipse">
            <a:avLst/>
          </a:prstGeom>
          <a:noFill/>
          <a:ln w="38100">
            <a:solidFill>
              <a:srgbClr val="806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3DF63C-DF35-4591-B909-3CDBA77FDB9A}"/>
              </a:ext>
            </a:extLst>
          </p:cNvPr>
          <p:cNvSpPr/>
          <p:nvPr/>
        </p:nvSpPr>
        <p:spPr>
          <a:xfrm>
            <a:off x="908164" y="3595287"/>
            <a:ext cx="307044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686C3-ACA2-4D81-AD5C-1563303A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87" y="3670362"/>
            <a:ext cx="463867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AC7BE95-18EB-453F-93D4-B64CD9BB3518}"/>
              </a:ext>
            </a:extLst>
          </p:cNvPr>
          <p:cNvSpPr/>
          <p:nvPr/>
        </p:nvSpPr>
        <p:spPr>
          <a:xfrm>
            <a:off x="3014720" y="4428202"/>
            <a:ext cx="3333448" cy="1907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E7DAB-D887-4298-914E-F2E6D30F07B8}"/>
              </a:ext>
            </a:extLst>
          </p:cNvPr>
          <p:cNvSpPr/>
          <p:nvPr/>
        </p:nvSpPr>
        <p:spPr>
          <a:xfrm>
            <a:off x="4675487" y="3984304"/>
            <a:ext cx="780614" cy="296165"/>
          </a:xfrm>
          <a:prstGeom prst="ellipse">
            <a:avLst/>
          </a:prstGeom>
          <a:noFill/>
          <a:ln w="38100">
            <a:solidFill>
              <a:srgbClr val="CC8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B701C2-D9B1-4683-A864-DBD50DDC1137}"/>
              </a:ext>
            </a:extLst>
          </p:cNvPr>
          <p:cNvSpPr/>
          <p:nvPr/>
        </p:nvSpPr>
        <p:spPr>
          <a:xfrm>
            <a:off x="3017962" y="5062815"/>
            <a:ext cx="3078038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4231CB-72C9-4EC5-930E-E53A7A6D58C4}"/>
              </a:ext>
            </a:extLst>
          </p:cNvPr>
          <p:cNvSpPr/>
          <p:nvPr/>
        </p:nvSpPr>
        <p:spPr>
          <a:xfrm>
            <a:off x="3502082" y="5376757"/>
            <a:ext cx="259391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샤워하는 시간이나 시작하는 시간이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 되는 것을 볼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0C5B552-6EA0-4C3E-9A74-52683A948E5D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472370-7D17-4EF3-8AF9-95C8CEADF94C}"/>
              </a:ext>
            </a:extLst>
          </p:cNvPr>
          <p:cNvSpPr/>
          <p:nvPr/>
        </p:nvSpPr>
        <p:spPr>
          <a:xfrm rot="5400000">
            <a:off x="8298503" y="3275002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258E25-36A8-4CD2-9BDC-9AC14E81D574}"/>
              </a:ext>
            </a:extLst>
          </p:cNvPr>
          <p:cNvSpPr txBox="1"/>
          <p:nvPr/>
        </p:nvSpPr>
        <p:spPr>
          <a:xfrm>
            <a:off x="7726592" y="4236074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3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896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분석 결과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50237" y="1507236"/>
            <a:ext cx="856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직업에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1090058" y="3722462"/>
            <a:ext cx="10279915" cy="179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날씨를 알면 샤워의 시간에 관련된 요소들을 </a:t>
            </a:r>
            <a:endParaRPr lang="en-US" altLang="ko-KR" sz="3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구분할 수 있고 예측할 수 있다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2611" y="414664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2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03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20" y="1566050"/>
            <a:ext cx="1139658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4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재현율이</a:t>
            </a: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높을 수록 좋은 모델</a:t>
            </a:r>
            <a:endParaRPr lang="en-US" altLang="ko-KR" sz="24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정확도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(Accuracy)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답을 맞춘 예측의 비율을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정밀도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(Precision)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예측한 답 중 실제 답이 얼마나 포함되어 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(Recall)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 중 학습 모델이 얼마나 예측을 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F1-score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조화평균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재현율보다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압도적으로 높거나 그 반대의 경우의 조화를 이루는 평균을 구한 수치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4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87272"/>
              </p:ext>
            </p:extLst>
          </p:nvPr>
        </p:nvGraphicFramePr>
        <p:xfrm>
          <a:off x="404260" y="2720260"/>
          <a:ext cx="11332602" cy="380649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47382">
                  <a:extLst>
                    <a:ext uri="{9D8B030D-6E8A-4147-A177-3AD203B41FA5}">
                      <a16:colId xmlns:a16="http://schemas.microsoft.com/office/drawing/2014/main" val="318885590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700883793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3795234462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195113338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754117832"/>
                    </a:ext>
                  </a:extLst>
                </a:gridCol>
              </a:tblGrid>
              <a:tr h="53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(Accuracy)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정밀도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(Precision)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재현율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(Recall)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513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의사결정트리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DecisionTree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51944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랜덤포레스트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: 77%)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612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19589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(K-nearest-neighbors)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50%)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49%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8865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7369" y="62981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19" y="1566050"/>
            <a:ext cx="1042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비교 결과 </a:t>
            </a:r>
            <a:r>
              <a:rPr lang="en-US" altLang="ko-KR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XGBoost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모델이 가장 좋은 수치를 보여주었지만 예측하는데 걸리는 시간이 길어 더 빠르고 성능은 다음으로 가장 좋은 수치를 보여주는 </a:t>
            </a:r>
            <a:r>
              <a:rPr lang="ko-KR" altLang="en-US" sz="2000" b="1" dirty="0" err="1">
                <a:solidFill>
                  <a:srgbClr val="C0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랜덤포레스트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모델로 선정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1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794013"/>
            <a:ext cx="6165505" cy="39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7289364" y="1628913"/>
            <a:ext cx="7550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특성들을 트리로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’, 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아니다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로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결정을 하는 방식으로 최종 결정된 값을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하고 그 예측된 트리들을 전부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취합해 평균이나 다수결의 원리로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선정하는 방식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61701" y="185824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 예측 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12910"/>
              </p:ext>
            </p:extLst>
          </p:nvPr>
        </p:nvGraphicFramePr>
        <p:xfrm>
          <a:off x="629073" y="1579707"/>
          <a:ext cx="4321744" cy="2361368"/>
        </p:xfrm>
        <a:graphic>
          <a:graphicData uri="http://schemas.openxmlformats.org/drawingml/2006/table">
            <a:tbl>
              <a:tblPr/>
              <a:tblGrid>
                <a:gridCol w="2160872">
                  <a:extLst>
                    <a:ext uri="{9D8B030D-6E8A-4147-A177-3AD203B41FA5}">
                      <a16:colId xmlns:a16="http://schemas.microsoft.com/office/drawing/2014/main" val="3980993051"/>
                    </a:ext>
                  </a:extLst>
                </a:gridCol>
                <a:gridCol w="2160872">
                  <a:extLst>
                    <a:ext uri="{9D8B030D-6E8A-4147-A177-3AD203B41FA5}">
                      <a16:colId xmlns:a16="http://schemas.microsoft.com/office/drawing/2014/main" val="1328883944"/>
                    </a:ext>
                  </a:extLst>
                </a:gridCol>
              </a:tblGrid>
              <a:tr h="21151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272566"/>
                  </a:ext>
                </a:extLst>
              </a:tr>
              <a:tr h="2372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41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03240" y="1297275"/>
            <a:ext cx="5616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사용자의 나이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성별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그리고 당일 날씨에 대한 정보를 이용해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선정한 모델로 예측한 결과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각기 다르게 예측이 된 모습을 확인할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5409842" y="15399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2804" y="1790865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377441" y="3236268"/>
            <a:ext cx="1959941" cy="1437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127491" y="1812293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4" y="3490399"/>
            <a:ext cx="2903568" cy="31841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286" y="3474546"/>
            <a:ext cx="2903286" cy="31802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011375" y="2971800"/>
            <a:ext cx="3310733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1878242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298461" y="3692337"/>
            <a:ext cx="518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웹 사이트 구성도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웹 사이트 구현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시제품 제작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3037735" y="1878242"/>
            <a:ext cx="1012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200" dirty="0"/>
              <a:t>I-Tub </a:t>
            </a:r>
            <a:r>
              <a:rPr lang="ko-KR" altLang="en-US" sz="5000" b="1" spc="200" dirty="0"/>
              <a:t>서비스</a:t>
            </a:r>
            <a:r>
              <a:rPr lang="en-US" altLang="ko-KR" sz="5000" b="1" spc="200" dirty="0"/>
              <a:t> </a:t>
            </a:r>
            <a:r>
              <a:rPr lang="ko-KR" altLang="en-US" sz="5000" b="1" spc="200" dirty="0"/>
              <a:t>구현 </a:t>
            </a:r>
            <a:endParaRPr lang="en-US" altLang="ko-KR" sz="5000" b="1" spc="200" dirty="0"/>
          </a:p>
          <a:p>
            <a:r>
              <a:rPr lang="ko-KR" altLang="en-US" sz="5000" b="1" spc="200" dirty="0"/>
              <a:t>및 시제품 제작</a:t>
            </a:r>
            <a:endParaRPr lang="en-US" altLang="ko-KR" sz="5000" b="1" spc="200" dirty="0"/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꺾인 연결선 29"/>
          <p:cNvCxnSpPr>
            <a:cxnSpLocks/>
            <a:stCxn id="25" idx="3"/>
            <a:endCxn id="27" idx="0"/>
          </p:cNvCxnSpPr>
          <p:nvPr/>
        </p:nvCxnSpPr>
        <p:spPr>
          <a:xfrm>
            <a:off x="6713906" y="2270687"/>
            <a:ext cx="946439" cy="1241537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58345" y="3514810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939681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3606457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4938427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2086021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cxnSp>
        <p:nvCxnSpPr>
          <p:cNvPr id="3" name="꺾인 연결선 2"/>
          <p:cNvCxnSpPr>
            <a:cxnSpLocks/>
            <a:stCxn id="23" idx="1"/>
            <a:endCxn id="17" idx="2"/>
          </p:cNvCxnSpPr>
          <p:nvPr/>
        </p:nvCxnSpPr>
        <p:spPr>
          <a:xfrm rot="10800000">
            <a:off x="4326795" y="3879415"/>
            <a:ext cx="946439" cy="124367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5047130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4326795" y="2270686"/>
            <a:ext cx="946439" cy="1239395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  <a:stCxn id="10" idx="3"/>
            <a:endCxn id="15" idx="1"/>
          </p:cNvCxnSpPr>
          <p:nvPr/>
        </p:nvCxnSpPr>
        <p:spPr>
          <a:xfrm flipV="1">
            <a:off x="1699018" y="3694748"/>
            <a:ext cx="240663" cy="4728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15" idx="3"/>
            <a:endCxn id="17" idx="1"/>
          </p:cNvCxnSpPr>
          <p:nvPr/>
        </p:nvCxnSpPr>
        <p:spPr>
          <a:xfrm>
            <a:off x="3380354" y="3694748"/>
            <a:ext cx="226103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838465" y="3152071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2494369" y="317390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959543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9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8" y="461196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15227" y="1754656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06785" y="2270611"/>
            <a:ext cx="357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웹 사이트 구성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새로운 사용자등록을 위한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등록된 사용자를 선택할 수 있는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원하는 모드를 선택하여 이동하는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사용자가 원하는 옵션을 선택하는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사용자에게 알맞은 옵션을 추천하는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나이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성별 등 통계를 보여주는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사용중인 값 과 부가기능 </a:t>
            </a:r>
            <a:r>
              <a:rPr lang="ko-KR" altLang="en-US" sz="1200" b="1" dirty="0" err="1"/>
              <a:t>사용가능한</a:t>
            </a:r>
            <a:r>
              <a:rPr lang="ko-KR" altLang="en-US" sz="1200" b="1" dirty="0"/>
              <a:t>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6940008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cxnSp>
        <p:nvCxnSpPr>
          <p:cNvPr id="28" name="직선 연결선 27"/>
          <p:cNvCxnSpPr>
            <a:cxnSpLocks/>
            <a:stCxn id="27" idx="1"/>
          </p:cNvCxnSpPr>
          <p:nvPr/>
        </p:nvCxnSpPr>
        <p:spPr>
          <a:xfrm flipH="1" flipV="1">
            <a:off x="6713905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27" idx="2"/>
            <a:endCxn id="23" idx="3"/>
          </p:cNvCxnSpPr>
          <p:nvPr/>
        </p:nvCxnSpPr>
        <p:spPr>
          <a:xfrm rot="5400000">
            <a:off x="6566358" y="4029105"/>
            <a:ext cx="1241537" cy="94643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7307657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08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7544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0" y="2988087"/>
            <a:ext cx="2075872" cy="1496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28" y="2988088"/>
            <a:ext cx="2100622" cy="1500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87120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68151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443088" y="570030"/>
            <a:ext cx="19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4693882"/>
            <a:ext cx="14406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014145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16" y="3001288"/>
            <a:ext cx="2106556" cy="1482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15777" t="8050" r="10950" b="58453"/>
          <a:stretch/>
        </p:blipFill>
        <p:spPr>
          <a:xfrm>
            <a:off x="7374013" y="5063215"/>
            <a:ext cx="2127709" cy="1165552"/>
          </a:xfrm>
          <a:prstGeom prst="rect">
            <a:avLst/>
          </a:prstGeom>
          <a:ln w="28575">
            <a:noFill/>
          </a:ln>
        </p:spPr>
      </p:pic>
      <p:cxnSp>
        <p:nvCxnSpPr>
          <p:cNvPr id="3" name="직선 연결선 2"/>
          <p:cNvCxnSpPr>
            <a:stCxn id="11" idx="3"/>
            <a:endCxn id="13" idx="1"/>
          </p:cNvCxnSpPr>
          <p:nvPr/>
        </p:nvCxnSpPr>
        <p:spPr>
          <a:xfrm>
            <a:off x="2308682" y="3736104"/>
            <a:ext cx="232546" cy="220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22" idx="1"/>
          </p:cNvCxnSpPr>
          <p:nvPr/>
        </p:nvCxnSpPr>
        <p:spPr>
          <a:xfrm flipV="1">
            <a:off x="4641850" y="3734460"/>
            <a:ext cx="269489" cy="385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0"/>
          </p:cNvCxnSpPr>
          <p:nvPr/>
        </p:nvCxnSpPr>
        <p:spPr>
          <a:xfrm rot="5400000" flipH="1" flipV="1">
            <a:off x="6212263" y="1470207"/>
            <a:ext cx="937974" cy="138552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8" idx="2"/>
            <a:endCxn id="28" idx="1"/>
          </p:cNvCxnSpPr>
          <p:nvPr/>
        </p:nvCxnSpPr>
        <p:spPr>
          <a:xfrm rot="16200000" flipH="1">
            <a:off x="6119788" y="4391766"/>
            <a:ext cx="1135462" cy="13729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20" idx="0"/>
          </p:cNvCxnSpPr>
          <p:nvPr/>
        </p:nvCxnSpPr>
        <p:spPr>
          <a:xfrm>
            <a:off x="9486948" y="1693982"/>
            <a:ext cx="1374847" cy="93797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27" idx="2"/>
          </p:cNvCxnSpPr>
          <p:nvPr/>
        </p:nvCxnSpPr>
        <p:spPr>
          <a:xfrm flipV="1">
            <a:off x="9501722" y="4484120"/>
            <a:ext cx="1360072" cy="116187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4" idx="3"/>
          </p:cNvCxnSpPr>
          <p:nvPr/>
        </p:nvCxnSpPr>
        <p:spPr>
          <a:xfrm flipV="1">
            <a:off x="7069441" y="3747442"/>
            <a:ext cx="341559" cy="222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7" idx="1"/>
          </p:cNvCxnSpPr>
          <p:nvPr/>
        </p:nvCxnSpPr>
        <p:spPr>
          <a:xfrm flipV="1">
            <a:off x="9552522" y="3742704"/>
            <a:ext cx="255994" cy="4738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6" y="1003597"/>
            <a:ext cx="2126204" cy="132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64" y="3001288"/>
            <a:ext cx="2165921" cy="1482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27"/>
          <a:stretch/>
        </p:blipFill>
        <p:spPr>
          <a:xfrm>
            <a:off x="7338123" y="3001288"/>
            <a:ext cx="2243200" cy="1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754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205336" y="5747060"/>
            <a:ext cx="5916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 인적사항을 적고 가입을 누르면 서버로 데이터를 전송함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AFEB-7050-4A00-A7E7-847DB2E75EC1}"/>
              </a:ext>
            </a:extLst>
          </p:cNvPr>
          <p:cNvSpPr txBox="1"/>
          <p:nvPr/>
        </p:nvSpPr>
        <p:spPr>
          <a:xfrm>
            <a:off x="6981696" y="1897661"/>
            <a:ext cx="431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새로운 사용자 등록을 위한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회원가입 화면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605395" y="213177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75353" y="1666655"/>
            <a:ext cx="2308634" cy="369332"/>
            <a:chOff x="1769943" y="1990566"/>
            <a:chExt cx="230863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회원 가입</a:t>
              </a:r>
              <a:endParaRPr lang="en-US" altLang="ko-KR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2035986"/>
            <a:ext cx="5220000" cy="362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563021" y="3887759"/>
            <a:ext cx="5919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가입시 필요 정보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/>
              <a:t>성별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나이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직업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22007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985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9" y="2086501"/>
            <a:ext cx="522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65219" y="5718361"/>
            <a:ext cx="535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사용자를 선택하면 서버에 저장된 사용자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데이터를 불러옴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0133" y="1635045"/>
            <a:ext cx="3607009" cy="3170099"/>
            <a:chOff x="7693050" y="1377160"/>
            <a:chExt cx="3607009" cy="3170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F1DDB-5E56-44E8-9D45-709C511AFDE3}"/>
                </a:ext>
              </a:extLst>
            </p:cNvPr>
            <p:cNvSpPr txBox="1"/>
            <p:nvPr/>
          </p:nvSpPr>
          <p:spPr>
            <a:xfrm>
              <a:off x="8020712" y="1377160"/>
              <a:ext cx="327934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등록된 사용자들을 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선택 할 수 있는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사용자 선택 페이지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ko-KR" altLang="en-US" sz="2000" b="1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15E11F5-4627-4149-877E-30C2AEB0747C}"/>
                </a:ext>
              </a:extLst>
            </p:cNvPr>
            <p:cNvSpPr/>
            <p:nvPr/>
          </p:nvSpPr>
          <p:spPr>
            <a:xfrm rot="19800000">
              <a:off x="7693050" y="1608937"/>
              <a:ext cx="285288" cy="2459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26645" y="3511669"/>
            <a:ext cx="2290813" cy="11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5072" y="2366262"/>
            <a:ext cx="891288" cy="306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1470" y="3995528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우측에 사용자에 대한 정보를 보여준다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8292" y="4647842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사용자를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다이얼로그 창으로 선택 여부를 묻는다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사용자 선택</a:t>
              </a:r>
              <a:endParaRPr lang="en-US" altLang="ko-KR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5538911" y="4288296"/>
            <a:ext cx="1145406" cy="6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941983" y="4671390"/>
            <a:ext cx="3771848" cy="960783"/>
            <a:chOff x="2941983" y="4267200"/>
            <a:chExt cx="3771848" cy="960783"/>
          </a:xfrm>
        </p:grpSpPr>
        <p:sp>
          <p:nvSpPr>
            <p:cNvPr id="25" name="자유형 24"/>
            <p:cNvSpPr/>
            <p:nvPr/>
          </p:nvSpPr>
          <p:spPr>
            <a:xfrm>
              <a:off x="2941983" y="4267200"/>
              <a:ext cx="3074504" cy="960783"/>
            </a:xfrm>
            <a:custGeom>
              <a:avLst/>
              <a:gdLst>
                <a:gd name="connsiteX0" fmla="*/ 6626 w 3074504"/>
                <a:gd name="connsiteY0" fmla="*/ 0 h 960783"/>
                <a:gd name="connsiteX1" fmla="*/ 0 w 3074504"/>
                <a:gd name="connsiteY1" fmla="*/ 960783 h 960783"/>
                <a:gd name="connsiteX2" fmla="*/ 3074504 w 3074504"/>
                <a:gd name="connsiteY2" fmla="*/ 960783 h 960783"/>
                <a:gd name="connsiteX3" fmla="*/ 3067878 w 3074504"/>
                <a:gd name="connsiteY3" fmla="*/ 271670 h 9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4504" h="960783">
                  <a:moveTo>
                    <a:pt x="6626" y="0"/>
                  </a:moveTo>
                  <a:cubicBezTo>
                    <a:pt x="4417" y="320261"/>
                    <a:pt x="2209" y="640522"/>
                    <a:pt x="0" y="960783"/>
                  </a:cubicBezTo>
                  <a:lnTo>
                    <a:pt x="3074504" y="960783"/>
                  </a:lnTo>
                  <a:cubicBezTo>
                    <a:pt x="3072295" y="731079"/>
                    <a:pt x="3070087" y="501374"/>
                    <a:pt x="3067878" y="2716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996609" y="4541973"/>
              <a:ext cx="7172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4460516" y="5212457"/>
            <a:ext cx="34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모드를 선택하면 해당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19" y="523116"/>
            <a:ext cx="760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모드 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0CD0F-DEB2-42D0-BC13-302EA6FD983A}"/>
              </a:ext>
            </a:extLst>
          </p:cNvPr>
          <p:cNvSpPr txBox="1"/>
          <p:nvPr/>
        </p:nvSpPr>
        <p:spPr>
          <a:xfrm>
            <a:off x="5318735" y="1945244"/>
            <a:ext cx="667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원하는 모드를 선택하여 이동하는 모드 선택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4991074" y="197716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8" y="2566175"/>
            <a:ext cx="9758762" cy="2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6725904" y="2124929"/>
            <a:ext cx="4661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사용자가 원하는 옵션을 선택 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저장할 수 있는 나만의 설정 페이지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443501" y="6014293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원하는 옵션을 선택 후 서버에 저장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75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커스텀 설정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6250" y="2004499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나만의 설정</a:t>
              </a:r>
              <a:endParaRPr lang="en-US" altLang="ko-KR" b="1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AEA19-E0FB-48CC-9EA5-C5822032ABA7}"/>
              </a:ext>
            </a:extLst>
          </p:cNvPr>
          <p:cNvGrpSpPr/>
          <p:nvPr/>
        </p:nvGrpSpPr>
        <p:grpSpPr>
          <a:xfrm>
            <a:off x="6647904" y="264703"/>
            <a:ext cx="5488247" cy="922720"/>
            <a:chOff x="6664285" y="43902"/>
            <a:chExt cx="5488247" cy="922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나만의 설정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3880" y="498931"/>
              <a:ext cx="1508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479" y="544842"/>
              <a:ext cx="280904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87604" y="43902"/>
              <a:ext cx="5264927" cy="922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6378786" y="2373160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414089" y="3639274"/>
            <a:ext cx="591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● 설정 기능 목록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수위 조절</a:t>
            </a:r>
            <a:r>
              <a:rPr lang="en-US" altLang="ko-KR" sz="2000" b="1" dirty="0"/>
              <a:t>	[0~100 </a:t>
            </a:r>
            <a:r>
              <a:rPr lang="ko-KR" altLang="en-US" sz="2000" b="1" dirty="0" err="1"/>
              <a:t>물높이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 err="1"/>
              <a:t>입욕제</a:t>
            </a:r>
            <a:r>
              <a:rPr lang="ko-KR" altLang="en-US" sz="2000" b="1" dirty="0"/>
              <a:t> 선택</a:t>
            </a:r>
            <a:r>
              <a:rPr lang="en-US" altLang="ko-KR" sz="2000" b="1" dirty="0"/>
              <a:t>	[</a:t>
            </a:r>
            <a:r>
              <a:rPr lang="ko-KR" altLang="en-US" sz="2000" b="1" dirty="0"/>
              <a:t>향기별로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타이머 선택</a:t>
            </a:r>
            <a:r>
              <a:rPr lang="en-US" altLang="ko-KR" sz="2000" b="1" dirty="0"/>
              <a:t>	[0 ~ 60	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온도 조절</a:t>
            </a:r>
            <a:r>
              <a:rPr lang="en-US" altLang="ko-KR" sz="2000" b="1" dirty="0"/>
              <a:t>	[0 ~ 40</a:t>
            </a:r>
            <a:r>
              <a:rPr lang="ko-KR" altLang="en-US" sz="2000" b="1" dirty="0"/>
              <a:t>도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2419741"/>
            <a:ext cx="5757015" cy="35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571131" y="5957921"/>
            <a:ext cx="3167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여러가지 추천 모드 선택 후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 추천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13C52F-B314-425D-B965-CE56126053FF}"/>
              </a:ext>
            </a:extLst>
          </p:cNvPr>
          <p:cNvGrpSpPr/>
          <p:nvPr/>
        </p:nvGrpSpPr>
        <p:grpSpPr>
          <a:xfrm>
            <a:off x="6589486" y="271691"/>
            <a:ext cx="5488246" cy="865677"/>
            <a:chOff x="6664285" y="59654"/>
            <a:chExt cx="5488246" cy="865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추천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5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87604" y="59654"/>
              <a:ext cx="5264927" cy="865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792781" y="2260661"/>
            <a:ext cx="502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미리 만들어진 테마에 맞추어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간단하게 사용할 수 있게 만든 페이지</a:t>
            </a:r>
            <a:endParaRPr lang="en-US" altLang="ko-KR" sz="2000" b="1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344E60-0449-424E-A2C0-CF7475B93F68}"/>
              </a:ext>
            </a:extLst>
          </p:cNvPr>
          <p:cNvSpPr/>
          <p:nvPr/>
        </p:nvSpPr>
        <p:spPr>
          <a:xfrm rot="19800000">
            <a:off x="6431617" y="250871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00415" y="1857540"/>
            <a:ext cx="2308634" cy="369332"/>
            <a:chOff x="1769943" y="1990566"/>
            <a:chExt cx="230863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 모드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"/>
          <a:stretch/>
        </p:blipFill>
        <p:spPr>
          <a:xfrm>
            <a:off x="432090" y="2226871"/>
            <a:ext cx="5524464" cy="37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928647" y="1667172"/>
            <a:ext cx="394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성별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별로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통계 된 목욕 데이터를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600985" y="178216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E206A-FBC6-46B4-9F82-FFB000FF2BAB}"/>
              </a:ext>
            </a:extLst>
          </p:cNvPr>
          <p:cNvSpPr txBox="1"/>
          <p:nvPr/>
        </p:nvSpPr>
        <p:spPr>
          <a:xfrm>
            <a:off x="6558611" y="4586620"/>
            <a:ext cx="3948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통계목록</a:t>
            </a:r>
            <a:r>
              <a:rPr lang="en-US" altLang="ko-KR" sz="2000" b="1" dirty="0"/>
              <a:t>]	</a:t>
            </a:r>
          </a:p>
          <a:p>
            <a:pPr lvl="1"/>
            <a:r>
              <a:rPr lang="en-US" altLang="ko-KR" sz="2000" b="1" dirty="0"/>
              <a:t>     </a:t>
            </a:r>
            <a:r>
              <a:rPr lang="ko-KR" altLang="en-US" sz="2000" b="1" dirty="0"/>
              <a:t>성별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</a:t>
            </a:r>
            <a:r>
              <a:rPr lang="en-US" altLang="ko-KR" sz="2000" b="1" dirty="0"/>
              <a:t>	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나이 </a:t>
            </a:r>
            <a:r>
              <a:rPr lang="en-US" altLang="ko-KR" sz="2000" b="1" dirty="0"/>
              <a:t>: 10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~70</a:t>
            </a:r>
            <a:r>
              <a:rPr lang="ko-KR" altLang="en-US" sz="2000" b="1" dirty="0"/>
              <a:t>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직업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학생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주부 등 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         (13</a:t>
            </a:r>
            <a:r>
              <a:rPr lang="ko-KR" altLang="en-US" sz="2000" b="1" dirty="0"/>
              <a:t>개 </a:t>
            </a:r>
            <a:r>
              <a:rPr lang="ko-KR" altLang="en-US" sz="2000" b="1" dirty="0" err="1"/>
              <a:t>직업군</a:t>
            </a:r>
            <a:r>
              <a:rPr lang="en-US" altLang="ko-KR" sz="2000" b="1" dirty="0"/>
              <a:t>)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날씨 </a:t>
            </a:r>
            <a:r>
              <a:rPr lang="en-US" altLang="ko-KR" sz="2000" b="1" dirty="0"/>
              <a:t>: 5 ~ 40</a:t>
            </a:r>
            <a:r>
              <a:rPr lang="ko-KR" altLang="en-US" sz="2000" b="1" dirty="0"/>
              <a:t>도</a:t>
            </a:r>
            <a:endParaRPr lang="en-US" altLang="ko-KR" sz="20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92D6F-299F-43E9-991A-7FC54841798C}"/>
              </a:ext>
            </a:extLst>
          </p:cNvPr>
          <p:cNvGrpSpPr/>
          <p:nvPr/>
        </p:nvGrpSpPr>
        <p:grpSpPr>
          <a:xfrm>
            <a:off x="6558611" y="268018"/>
            <a:ext cx="5488246" cy="903812"/>
            <a:chOff x="6664285" y="49500"/>
            <a:chExt cx="5488246" cy="9038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온라인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6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87604" y="49500"/>
              <a:ext cx="5264927" cy="9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4913275"/>
            <a:ext cx="5330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서버에 저장된 데이터를 읽어 카테고리별로 차트에 보여줌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920903" y="1727318"/>
            <a:ext cx="2308634" cy="369332"/>
            <a:chOff x="1769943" y="1990566"/>
            <a:chExt cx="230863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온라인 모드</a:t>
              </a:r>
              <a:endParaRPr lang="en-US" altLang="ko-KR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142561"/>
            <a:ext cx="5461459" cy="2648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1496" y="2505300"/>
            <a:ext cx="987905" cy="147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>
            <a:off x="4009401" y="3240796"/>
            <a:ext cx="2559149" cy="3869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740186" y="3199832"/>
            <a:ext cx="315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머신러닝으로</a:t>
            </a:r>
            <a:r>
              <a:rPr lang="ko-KR" altLang="en-US" b="1" dirty="0"/>
              <a:t> 학습된 모델로 예측한 추천 값들이 보여짐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5352004"/>
            <a:ext cx="5403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사용중인 설정 값을 알려주고 오른쪽 창에 미디어 제공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857344" y="2135994"/>
            <a:ext cx="3948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자신이 선택한 값 확인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수위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입욕제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온도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타이머</a:t>
            </a:r>
            <a:r>
              <a:rPr lang="en-US" altLang="ko-KR" sz="2000" b="1" dirty="0"/>
              <a:t>]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목욕을 하며 간단히 즐길 수 있는 영상 사이트와 같은 곳을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487481" y="2381949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0" y="2322199"/>
            <a:ext cx="5220000" cy="298389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0903" y="1906956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 페이지</a:t>
              </a:r>
              <a:endParaRPr lang="en-US" altLang="ko-KR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8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3" y="165233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4" y="2220294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59" y="217555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4613356"/>
            <a:ext cx="224292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04948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795581" y="1577153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모형의 전체적인 모습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워터펌프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수위 및 온도 센서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서보모터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 err="1"/>
              <a:t>라즈베리파이와</a:t>
            </a:r>
            <a:r>
              <a:rPr lang="ko-KR" altLang="en-US" sz="2000" b="1" dirty="0"/>
              <a:t> 전용 모니터</a:t>
            </a:r>
            <a:endParaRPr lang="en-US" altLang="ko-KR" sz="2000" b="1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474591" y="183304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093"/>
              </p:ext>
            </p:extLst>
          </p:nvPr>
        </p:nvGraphicFramePr>
        <p:xfrm>
          <a:off x="304800" y="1471782"/>
          <a:ext cx="6997700" cy="505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0">
                  <a:extLst>
                    <a:ext uri="{9D8B030D-6E8A-4147-A177-3AD203B41FA5}">
                      <a16:colId xmlns:a16="http://schemas.microsoft.com/office/drawing/2014/main" val="117778226"/>
                    </a:ext>
                  </a:extLst>
                </a:gridCol>
                <a:gridCol w="3498850">
                  <a:extLst>
                    <a:ext uri="{9D8B030D-6E8A-4147-A177-3AD203B41FA5}">
                      <a16:colId xmlns:a16="http://schemas.microsoft.com/office/drawing/2014/main" val="4208973161"/>
                    </a:ext>
                  </a:extLst>
                </a:gridCol>
              </a:tblGrid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3438975"/>
                  </a:ext>
                </a:extLst>
              </a:tr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118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1533756"/>
            <a:ext cx="6120000" cy="44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306099" y="1479344"/>
            <a:ext cx="4396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수위 센서</a:t>
            </a:r>
            <a:r>
              <a:rPr lang="en-US" altLang="ko-KR" sz="2000" b="1" dirty="0"/>
              <a:t>,</a:t>
            </a:r>
            <a:r>
              <a:rPr lang="ko-KR" altLang="en-US" sz="2000" b="1" dirty="0">
                <a:solidFill>
                  <a:srgbClr val="767171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온도 센서</a:t>
            </a:r>
            <a:r>
              <a:rPr lang="en-US" altLang="ko-KR" sz="2000" b="1" dirty="0"/>
              <a:t>,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욕조의 물 높이와 온도를 측정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>
              <a:solidFill>
                <a:srgbClr val="0000F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B050"/>
                </a:solidFill>
              </a:rPr>
              <a:t>서보모터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입욕제를</a:t>
            </a:r>
            <a:r>
              <a:rPr lang="ko-KR" altLang="en-US" sz="2000" b="1" dirty="0"/>
              <a:t> 욕조에 </a:t>
            </a:r>
            <a:r>
              <a:rPr lang="ko-KR" altLang="en-US" sz="2000" b="1" dirty="0" err="1"/>
              <a:t>넣어줌</a:t>
            </a:r>
            <a:endParaRPr lang="en-US" altLang="ko-KR" sz="2000" b="1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17352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 rot="20241584">
            <a:off x="4186395" y="2411688"/>
            <a:ext cx="717826" cy="1815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20331737">
            <a:off x="5772691" y="2836598"/>
            <a:ext cx="428647" cy="1197526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356757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34777" y="2956767"/>
            <a:ext cx="2416945" cy="24658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5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b="11407"/>
          <a:stretch/>
        </p:blipFill>
        <p:spPr>
          <a:xfrm>
            <a:off x="465220" y="1564452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469599" y="1564452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워터 펌프로 물을 끌어 </a:t>
            </a:r>
            <a:r>
              <a:rPr lang="ko-KR" altLang="en-US" sz="2000" b="1" dirty="0" err="1"/>
              <a:t>올려줌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설정된 온도와 수위에 맞게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조절하며 욕조에 물을 받아 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뜨거운 물</a:t>
            </a:r>
            <a:r>
              <a:rPr lang="en-US" altLang="ko-KR" sz="2000" b="1" dirty="0">
                <a:solidFill>
                  <a:srgbClr val="767171"/>
                </a:solidFill>
              </a:rPr>
              <a:t>, </a:t>
            </a:r>
            <a:r>
              <a:rPr lang="ko-KR" altLang="en-US" sz="2000" b="1" dirty="0">
                <a:solidFill>
                  <a:srgbClr val="0000FF"/>
                </a:solidFill>
              </a:rPr>
              <a:t>차가운 물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162260" y="1815599"/>
            <a:ext cx="263505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55321" y="2369940"/>
            <a:ext cx="2183466" cy="349811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7367" y="2015754"/>
            <a:ext cx="2289227" cy="3557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50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71954" y="194276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276011" y="1686871"/>
            <a:ext cx="439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사용자에게 웹 서비스를 제공하고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각종 센서들을 제어하는 부분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3279" b="11224"/>
          <a:stretch/>
        </p:blipFill>
        <p:spPr>
          <a:xfrm>
            <a:off x="465220" y="1686871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6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863215" y="35776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289785" y="3040809"/>
            <a:ext cx="6516189" cy="9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1" dirty="0"/>
              <a:t>I-Tub </a:t>
            </a:r>
            <a:r>
              <a:rPr lang="ko-KR" altLang="en-US" sz="3500" b="1" dirty="0"/>
              <a:t>시연 영상</a:t>
            </a:r>
            <a:endParaRPr lang="en-US" altLang="ko-KR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시연 영상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779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향후 보완점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192663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1678730"/>
            <a:ext cx="9403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데이터가 전혀 존재하지 않아 직접 수집하여 분석의 타당성이 부족함</a:t>
            </a:r>
            <a:endParaRPr lang="en-US" altLang="ko-KR" sz="2000" b="1" dirty="0" smtClean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452027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4272364"/>
            <a:ext cx="851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부품 기능상의 문제로 뜨거운 물을 사용할 수 없는 것</a:t>
            </a:r>
            <a:endParaRPr lang="en-US" altLang="ko-KR" sz="2000" b="1" dirty="0" smtClean="0"/>
          </a:p>
        </p:txBody>
      </p:sp>
      <p:cxnSp>
        <p:nvCxnSpPr>
          <p:cNvPr id="3" name="꺾인 연결선 2"/>
          <p:cNvCxnSpPr/>
          <p:nvPr/>
        </p:nvCxnSpPr>
        <p:spPr>
          <a:xfrm>
            <a:off x="1566333" y="276661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1566333" y="526227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5065455"/>
            <a:ext cx="8514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조사 후 적합한 부품으로 교체하여 해당 문제점 해결</a:t>
            </a:r>
            <a:endParaRPr lang="en-US" altLang="ko-KR" sz="2000" b="1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2618783"/>
            <a:ext cx="795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전문 설문조사 업체를 통하거나 욕조 사업자와의 협력을 통해 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ko-KR" altLang="en-US" sz="2000" b="1" dirty="0" smtClean="0"/>
              <a:t>해결할 수 있을 것으로 기대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02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참고 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3768" y="1366787"/>
            <a:ext cx="10876548" cy="5043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https://opentutorials.org/course/1 (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https://opentutorials.org/course/3780/18031 (HTML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</a:rPr>
              <a:t>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https://github.com/dabeng/OrgChart (</a:t>
            </a:r>
            <a:r>
              <a:rPr lang="ko-KR" altLang="en-US" sz="1600" dirty="0">
                <a:solidFill>
                  <a:schemeClr val="tx1"/>
                </a:solidFill>
              </a:rPr>
              <a:t>온라인 모드에서 통계를 보여줄 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오픈소스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https://dabeng.github.io/OrgChart/ (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각종 예제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https://win.adrirobot.it/sensori/moisture_sensor/moisture_sensor.html(</a:t>
            </a:r>
            <a:r>
              <a:rPr lang="ko-KR" altLang="en-US" sz="1600" dirty="0">
                <a:solidFill>
                  <a:schemeClr val="tx1"/>
                </a:solidFill>
              </a:rPr>
              <a:t>토양습도센서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https://blog.naver.com/elepartsblog/221726825667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https://www.raspberrypi.org/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 자료실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https://www.circuitbasics.com/raspberry-pi-ds18b20-temperature-sensor-tutorial/(</a:t>
            </a:r>
            <a:r>
              <a:rPr lang="ko-KR" altLang="en-US" sz="1600" dirty="0">
                <a:solidFill>
                  <a:schemeClr val="tx1"/>
                </a:solidFill>
              </a:rPr>
              <a:t>온도센서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https://blog.naver.com/rhrkdfus/221373635978 (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무선마우스 장애 해결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https://www.kocoafab.cc/fboard/view/1089 (</a:t>
            </a:r>
            <a:r>
              <a:rPr lang="ko-KR" altLang="en-US" sz="1600" dirty="0" err="1">
                <a:solidFill>
                  <a:schemeClr val="tx1"/>
                </a:solidFill>
              </a:rPr>
              <a:t>미니브레드보드</a:t>
            </a:r>
            <a:r>
              <a:rPr lang="ko-KR" altLang="en-US" sz="1600" dirty="0">
                <a:solidFill>
                  <a:schemeClr val="tx1"/>
                </a:solidFill>
              </a:rPr>
              <a:t> 원리 이해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https://swiperjs.com/api/ (</a:t>
            </a:r>
            <a:r>
              <a:rPr lang="ko-KR" altLang="en-US" sz="1600" dirty="0">
                <a:solidFill>
                  <a:schemeClr val="tx1"/>
                </a:solidFill>
              </a:rPr>
              <a:t>프로필 선택 시 사용한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67994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Github</a:t>
            </a:r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5E121-33D9-4744-9E7C-89E4FF83A3B3}"/>
              </a:ext>
            </a:extLst>
          </p:cNvPr>
          <p:cNvSpPr/>
          <p:nvPr/>
        </p:nvSpPr>
        <p:spPr>
          <a:xfrm>
            <a:off x="86626" y="956641"/>
            <a:ext cx="10267665" cy="21852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hlinkClick r:id="rId2"/>
            </a:endParaRPr>
          </a:p>
          <a:p>
            <a:pPr algn="ctr"/>
            <a:r>
              <a:rPr lang="en-US" altLang="ko-KR" sz="4000" dirty="0">
                <a:hlinkClick r:id="rId2"/>
              </a:rPr>
              <a:t>https://github.com/Ultimate-ItubProject</a:t>
            </a:r>
            <a:endParaRPr lang="en-US" altLang="ko-KR" sz="4000" dirty="0"/>
          </a:p>
          <a:p>
            <a:pPr algn="ctr"/>
            <a:endParaRPr lang="en-US" altLang="ko-KR" sz="4000" b="1" dirty="0">
              <a:solidFill>
                <a:srgbClr val="767171"/>
              </a:solidFill>
              <a:latin typeface="Consolas" panose="020B0609020204030204" pitchFamily="49" charset="0"/>
            </a:endParaRPr>
          </a:p>
          <a:p>
            <a:pPr algn="just"/>
            <a:endParaRPr lang="en-US" altLang="ko-KR" sz="1600" b="1" dirty="0">
              <a:solidFill>
                <a:srgbClr val="76717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022" y="2569945"/>
            <a:ext cx="0" cy="3503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847022" y="3396114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47022" y="4685899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7022" y="6043062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7" y="2974094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56" y="4263879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56" y="5621042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2888281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데이터베이스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코드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분류하기 애매한 파일들을 저장한 저장소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4207818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I-Tub </a:t>
            </a:r>
            <a:r>
              <a:rPr lang="ko-KR" altLang="en-US" sz="2000" b="1" dirty="0"/>
              <a:t>웹 페이지 코드 저장소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HTML, JS, PY </a:t>
            </a:r>
            <a:r>
              <a:rPr lang="ko-KR" altLang="en-US" sz="2000" b="1" dirty="0"/>
              <a:t>코드로 이루어져 있음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5766062"/>
            <a:ext cx="599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주간 보고서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중간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보고서를 모아놓은 저장소</a:t>
            </a:r>
            <a:endParaRPr lang="en-US" altLang="ko-KR" sz="20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15293"/>
              </p:ext>
            </p:extLst>
          </p:nvPr>
        </p:nvGraphicFramePr>
        <p:xfrm>
          <a:off x="5074738" y="330282"/>
          <a:ext cx="6870216" cy="90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54">
                  <a:extLst>
                    <a:ext uri="{9D8B030D-6E8A-4147-A177-3AD203B41FA5}">
                      <a16:colId xmlns:a16="http://schemas.microsoft.com/office/drawing/2014/main" val="2602238461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4442354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1652179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59309336"/>
                    </a:ext>
                  </a:extLst>
                </a:gridCol>
              </a:tblGrid>
              <a:tr h="495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44974137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5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Q&amp;A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3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4243830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3789314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3322687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52178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2714019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3224640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목욕을 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6192456" y="2105800"/>
            <a:ext cx="2523527" cy="4210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2850861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65825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2032403"/>
            <a:ext cx="94454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마무리를 할 때 하는 목욕을 보다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가치있게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하기위해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7701877" y="1699176"/>
            <a:ext cx="516628" cy="434788"/>
          </a:xfrm>
          <a:prstGeom prst="curvedConnector3">
            <a:avLst/>
          </a:prstGeom>
          <a:ln w="3810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640840" y="1235463"/>
            <a:ext cx="5517192" cy="923330"/>
            <a:chOff x="5912808" y="1460807"/>
            <a:chExt cx="494158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26764-7BB4-4871-8C70-108B8CC68A5B}"/>
                </a:ext>
              </a:extLst>
            </p:cNvPr>
            <p:cNvSpPr txBox="1"/>
            <p:nvPr/>
          </p:nvSpPr>
          <p:spPr>
            <a:xfrm>
              <a:off x="5912808" y="1460807"/>
              <a:ext cx="4941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0D252"/>
                </a:buClr>
              </a:pP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단순히 씻는 행위 </a:t>
              </a:r>
              <a:r>
                <a:rPr lang="en-US" altLang="ko-KR" b="1" dirty="0">
                  <a:latin typeface="+mj-lt"/>
                  <a:cs typeface="함초롬바탕" panose="02030604000101010101" pitchFamily="18" charset="-127"/>
                </a:rPr>
                <a:t>    </a:t>
              </a: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휴식과 즐거움을 얻는 행위</a:t>
              </a:r>
              <a:endParaRPr lang="en-US" altLang="ko-KR" b="1" dirty="0">
                <a:latin typeface="+mj-lt"/>
                <a:cs typeface="함초롬바탕" panose="0203060400010101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7598071" y="1704660"/>
              <a:ext cx="3157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481289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기대 효과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494936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5" y="5323513"/>
            <a:ext cx="987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맞춤형 서비스와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편리한 사용으로 원하는 젊은 세대의 요구를 충족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위생활동으로 끝나는 것이 아닌 찜질방과 같은 컨텐츠화 될 것으로 기대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81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</a:t>
            </a:r>
            <a:endParaRPr lang="ko-KR" altLang="en-US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04260" y="879820"/>
            <a:ext cx="110315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www.ntrexgo.com/archives/31916</a:t>
            </a:r>
            <a:r>
              <a:rPr lang="en-US" altLang="ko-KR" sz="2000" dirty="0" smtClean="0"/>
              <a:t> &lt;</a:t>
            </a:r>
            <a:r>
              <a:rPr lang="ko-KR" altLang="en-US" sz="2000" dirty="0" smtClean="0"/>
              <a:t>스마트 욕조</a:t>
            </a:r>
            <a:r>
              <a:rPr lang="en-US" altLang="ko-KR" sz="2000" dirty="0" smtClean="0"/>
              <a:t>&gt;</a:t>
            </a: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3638762"/>
            <a:ext cx="5505733" cy="3035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23" y="1357899"/>
            <a:ext cx="3016405" cy="236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920019" y="1533965"/>
            <a:ext cx="62719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2016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년 부산대학교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ICT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융합 프로젝트 공모전 참가상 수상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욕조에 스마트한 기능을 추가한 욕조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 목록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	1.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양 조절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	2.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온도 설정 및 유지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	3.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 배수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정리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버튼 한번의 클릭으로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3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가지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기능이 순차적으로 진행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300418" y="4594186"/>
            <a:ext cx="4685712" cy="5323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1110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기존연구와의 </a:t>
            </a:r>
            <a:r>
              <a:rPr lang="ko-KR" altLang="en-US" sz="2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차별점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1615958"/>
            <a:ext cx="1027891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물 온도 및 수위 조절기능과 배수 기능이 있는 욕조</a:t>
            </a:r>
            <a:endParaRPr lang="en-US" altLang="ko-KR" sz="28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3846049"/>
            <a:ext cx="1027891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 온도 및 수위 조절기능을 포함하고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머신 러닝을 활용한 사용자 맞춤형 스마트 욕조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738126" y="2634048"/>
            <a:ext cx="659219" cy="849283"/>
          </a:xfrm>
          <a:prstGeom prst="downArrow">
            <a:avLst/>
          </a:prstGeom>
          <a:solidFill>
            <a:srgbClr val="F0D25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900334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826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/>
              <a:t> </a:t>
            </a:r>
            <a:r>
              <a:rPr lang="en-US" altLang="ko-KR" sz="3000" b="1" dirty="0"/>
              <a:t>I-Tub </a:t>
            </a:r>
            <a:r>
              <a:rPr lang="ko-KR" altLang="en-US" sz="3000" b="1" dirty="0"/>
              <a:t>개발 환경</a:t>
            </a:r>
            <a:endParaRPr lang="en-US" altLang="ko-KR" sz="3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/>
              <a:t> I-Tub </a:t>
            </a:r>
            <a:r>
              <a:rPr lang="ko-KR" altLang="en-US" sz="3000" b="1" dirty="0"/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1995</Words>
  <Application>Microsoft Office PowerPoint</Application>
  <PresentationFormat>와이드스크린</PresentationFormat>
  <Paragraphs>588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대인 임</cp:lastModifiedBy>
  <cp:revision>730</cp:revision>
  <dcterms:created xsi:type="dcterms:W3CDTF">2018-04-26T13:55:58Z</dcterms:created>
  <dcterms:modified xsi:type="dcterms:W3CDTF">2020-06-25T16:51:37Z</dcterms:modified>
</cp:coreProperties>
</file>